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Semi-Bold" charset="1" panose="00000700000000000000"/>
      <p:regular r:id="rId17"/>
    </p:embeddedFont>
    <p:embeddedFont>
      <p:font typeface="Raleway Italics" charset="1" panose="00000000000000000000"/>
      <p:regular r:id="rId18"/>
    </p:embeddedFont>
    <p:embeddedFont>
      <p:font typeface="Montserrat Heavy" charset="1" panose="00000A00000000000000"/>
      <p:regular r:id="rId19"/>
    </p:embeddedFont>
    <p:embeddedFont>
      <p:font typeface="Mokoto" charset="1" panose="00000000000000000000"/>
      <p:regular r:id="rId20"/>
    </p:embeddedFont>
    <p:embeddedFont>
      <p:font typeface="DM Sans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756814" y="-403607"/>
            <a:ext cx="6531186" cy="11641778"/>
            <a:chOff x="0" y="0"/>
            <a:chExt cx="1720148" cy="3066147"/>
          </a:xfrm>
        </p:grpSpPr>
        <p:sp>
          <p:nvSpPr>
            <p:cNvPr name="Freeform 3" id="3"/>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100000"/>
                  </a:srgbClr>
                </a:gs>
              </a:gsLst>
              <a:lin ang="0"/>
            </a:gradFill>
          </p:spPr>
        </p:sp>
        <p:sp>
          <p:nvSpPr>
            <p:cNvPr name="TextBox 4" id="4"/>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false" rot="674092">
            <a:off x="-3513169" y="8339629"/>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6" id="6"/>
          <p:cNvSpPr/>
          <p:nvPr/>
        </p:nvSpPr>
        <p:spPr>
          <a:xfrm flipH="true" flipV="true" rot="828919">
            <a:off x="1076036" y="-4819412"/>
            <a:ext cx="19149891" cy="6989710"/>
          </a:xfrm>
          <a:custGeom>
            <a:avLst/>
            <a:gdLst/>
            <a:ahLst/>
            <a:cxnLst/>
            <a:rect r="r" b="b" t="t" l="l"/>
            <a:pathLst>
              <a:path h="6989710" w="19149891">
                <a:moveTo>
                  <a:pt x="19149891" y="6989710"/>
                </a:moveTo>
                <a:lnTo>
                  <a:pt x="0" y="6989710"/>
                </a:lnTo>
                <a:lnTo>
                  <a:pt x="0" y="0"/>
                </a:lnTo>
                <a:lnTo>
                  <a:pt x="19149891" y="0"/>
                </a:lnTo>
                <a:lnTo>
                  <a:pt x="19149891" y="6989710"/>
                </a:lnTo>
                <a:close/>
              </a:path>
            </a:pathLst>
          </a:custGeom>
          <a:blipFill>
            <a:blip r:embed="rId2">
              <a:alphaModFix amt="43000"/>
            </a:blip>
            <a:stretch>
              <a:fillRect l="0" t="0" r="0" b="0"/>
            </a:stretch>
          </a:blipFill>
        </p:spPr>
      </p:sp>
      <p:sp>
        <p:nvSpPr>
          <p:cNvPr name="TextBox 7" id="7"/>
          <p:cNvSpPr txBox="true"/>
          <p:nvPr/>
        </p:nvSpPr>
        <p:spPr>
          <a:xfrm rot="0">
            <a:off x="2076543" y="3354279"/>
            <a:ext cx="9506012" cy="2761064"/>
          </a:xfrm>
          <a:prstGeom prst="rect">
            <a:avLst/>
          </a:prstGeom>
        </p:spPr>
        <p:txBody>
          <a:bodyPr anchor="t" rtlCol="false" tIns="0" lIns="0" bIns="0" rIns="0">
            <a:spAutoFit/>
          </a:bodyPr>
          <a:lstStyle/>
          <a:p>
            <a:pPr algn="l">
              <a:lnSpc>
                <a:spcPts val="10509"/>
              </a:lnSpc>
            </a:pPr>
            <a:r>
              <a:rPr lang="en-US" sz="11062" b="true">
                <a:solidFill>
                  <a:srgbClr val="FFFFFF"/>
                </a:solidFill>
                <a:latin typeface="Montserrat Semi-Bold"/>
                <a:ea typeface="Montserrat Semi-Bold"/>
                <a:cs typeface="Montserrat Semi-Bold"/>
                <a:sym typeface="Montserrat Semi-Bold"/>
              </a:rPr>
              <a:t>Artificial Intelligence</a:t>
            </a:r>
          </a:p>
        </p:txBody>
      </p:sp>
      <p:sp>
        <p:nvSpPr>
          <p:cNvPr name="TextBox 8" id="8"/>
          <p:cNvSpPr txBox="true"/>
          <p:nvPr/>
        </p:nvSpPr>
        <p:spPr>
          <a:xfrm rot="0">
            <a:off x="2076543" y="7622986"/>
            <a:ext cx="5482510" cy="483279"/>
          </a:xfrm>
          <a:prstGeom prst="rect">
            <a:avLst/>
          </a:prstGeom>
        </p:spPr>
        <p:txBody>
          <a:bodyPr anchor="t" rtlCol="false" tIns="0" lIns="0" bIns="0" rIns="0">
            <a:spAutoFit/>
          </a:bodyPr>
          <a:lstStyle/>
          <a:p>
            <a:pPr algn="l">
              <a:lnSpc>
                <a:spcPts val="3497"/>
              </a:lnSpc>
            </a:pPr>
            <a:r>
              <a:rPr lang="en-US" sz="3682" i="true">
                <a:solidFill>
                  <a:srgbClr val="FFFFFF"/>
                </a:solidFill>
                <a:latin typeface="Raleway Italics"/>
                <a:ea typeface="Raleway Italics"/>
                <a:cs typeface="Raleway Italics"/>
                <a:sym typeface="Raleway Italics"/>
              </a:rPr>
              <a:t>Transforming the Future</a:t>
            </a:r>
          </a:p>
        </p:txBody>
      </p:sp>
      <p:sp>
        <p:nvSpPr>
          <p:cNvPr name="TextBox 9" id="9"/>
          <p:cNvSpPr txBox="true"/>
          <p:nvPr/>
        </p:nvSpPr>
        <p:spPr>
          <a:xfrm rot="0">
            <a:off x="2076543" y="5951268"/>
            <a:ext cx="9506012" cy="1427564"/>
          </a:xfrm>
          <a:prstGeom prst="rect">
            <a:avLst/>
          </a:prstGeom>
        </p:spPr>
        <p:txBody>
          <a:bodyPr anchor="t" rtlCol="false" tIns="0" lIns="0" bIns="0" rIns="0">
            <a:spAutoFit/>
          </a:bodyPr>
          <a:lstStyle/>
          <a:p>
            <a:pPr algn="l">
              <a:lnSpc>
                <a:spcPts val="10509"/>
              </a:lnSpc>
            </a:pPr>
            <a:r>
              <a:rPr lang="en-US" sz="11062" b="true">
                <a:solidFill>
                  <a:srgbClr val="36E9FD"/>
                </a:solidFill>
                <a:latin typeface="Montserrat Heavy"/>
                <a:ea typeface="Montserrat Heavy"/>
                <a:cs typeface="Montserrat Heavy"/>
                <a:sym typeface="Montserrat Heavy"/>
              </a:rPr>
              <a:t>Revolution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93717" y="2350971"/>
            <a:ext cx="9470244" cy="2129545"/>
          </a:xfrm>
          <a:prstGeom prst="rect">
            <a:avLst/>
          </a:prstGeom>
        </p:spPr>
        <p:txBody>
          <a:bodyPr anchor="t" rtlCol="false" tIns="0" lIns="0" bIns="0" rIns="0">
            <a:spAutoFit/>
          </a:bodyPr>
          <a:lstStyle/>
          <a:p>
            <a:pPr algn="l">
              <a:lnSpc>
                <a:spcPts val="8143"/>
              </a:lnSpc>
            </a:pPr>
            <a:r>
              <a:rPr lang="en-US" sz="8572" b="true">
                <a:solidFill>
                  <a:srgbClr val="36E9FD"/>
                </a:solidFill>
                <a:latin typeface="Montserrat Semi-Bold"/>
                <a:ea typeface="Montserrat Semi-Bold"/>
                <a:cs typeface="Montserrat Semi-Bold"/>
                <a:sym typeface="Montserrat Semi-Bold"/>
              </a:rPr>
              <a:t>Challenges and Opportunities</a:t>
            </a:r>
          </a:p>
        </p:txBody>
      </p:sp>
      <p:sp>
        <p:nvSpPr>
          <p:cNvPr name="TextBox 3" id="3"/>
          <p:cNvSpPr txBox="true"/>
          <p:nvPr/>
        </p:nvSpPr>
        <p:spPr>
          <a:xfrm rot="0">
            <a:off x="7315977" y="4791208"/>
            <a:ext cx="9767519" cy="29328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Navigating the Path Ahead While AI offers numerous benefits, it also presents challenges such as technical limitations, ethical dilemmas, and the need for skilled professionals. Addressing these challenges requires collaboration between academia, industry, and policymakers. The ongoing development and deployment of AI technologies will create new opportunities and shape the future workforce.</a:t>
            </a:r>
          </a:p>
        </p:txBody>
      </p:sp>
      <p:grpSp>
        <p:nvGrpSpPr>
          <p:cNvPr name="Group 4" id="4"/>
          <p:cNvGrpSpPr>
            <a:grpSpLocks noChangeAspect="true"/>
          </p:cNvGrpSpPr>
          <p:nvPr/>
        </p:nvGrpSpPr>
        <p:grpSpPr>
          <a:xfrm rot="0">
            <a:off x="746719" y="2150946"/>
            <a:ext cx="5985108" cy="5985108"/>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572" t="0" r="-24572" b="0"/>
              </a:stretch>
            </a:blipFill>
          </p:spPr>
        </p:sp>
      </p:grpSp>
      <p:sp>
        <p:nvSpPr>
          <p:cNvPr name="TextBox 8" id="8"/>
          <p:cNvSpPr txBox="true"/>
          <p:nvPr/>
        </p:nvSpPr>
        <p:spPr>
          <a:xfrm rot="0">
            <a:off x="16104928" y="1599114"/>
            <a:ext cx="70568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30197" y="7069581"/>
            <a:ext cx="19517450" cy="2188719"/>
            <a:chOff x="0" y="0"/>
            <a:chExt cx="5140398" cy="576453"/>
          </a:xfrm>
        </p:grpSpPr>
        <p:sp>
          <p:nvSpPr>
            <p:cNvPr name="Freeform 3" id="3"/>
            <p:cNvSpPr/>
            <p:nvPr/>
          </p:nvSpPr>
          <p:spPr>
            <a:xfrm flipH="false" flipV="false" rot="0">
              <a:off x="0" y="0"/>
              <a:ext cx="5140398" cy="576453"/>
            </a:xfrm>
            <a:custGeom>
              <a:avLst/>
              <a:gdLst/>
              <a:ahLst/>
              <a:cxnLst/>
              <a:rect r="r" b="b" t="t" l="l"/>
              <a:pathLst>
                <a:path h="576453" w="5140398">
                  <a:moveTo>
                    <a:pt x="0" y="0"/>
                  </a:moveTo>
                  <a:lnTo>
                    <a:pt x="5140398" y="0"/>
                  </a:lnTo>
                  <a:lnTo>
                    <a:pt x="5140398" y="576453"/>
                  </a:lnTo>
                  <a:lnTo>
                    <a:pt x="0" y="576453"/>
                  </a:lnTo>
                  <a:close/>
                </a:path>
              </a:pathLst>
            </a:custGeom>
            <a:solidFill>
              <a:srgbClr val="012130">
                <a:alpha val="23922"/>
              </a:srgbClr>
            </a:solidFill>
          </p:spPr>
        </p:sp>
        <p:sp>
          <p:nvSpPr>
            <p:cNvPr name="TextBox 4" id="4"/>
            <p:cNvSpPr txBox="true"/>
            <p:nvPr/>
          </p:nvSpPr>
          <p:spPr>
            <a:xfrm>
              <a:off x="0" y="-28575"/>
              <a:ext cx="5140398" cy="605028"/>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false" rot="-3647679">
            <a:off x="5750070" y="2254213"/>
            <a:ext cx="27455017" cy="10021081"/>
          </a:xfrm>
          <a:custGeom>
            <a:avLst/>
            <a:gdLst/>
            <a:ahLst/>
            <a:cxnLst/>
            <a:rect r="r" b="b" t="t" l="l"/>
            <a:pathLst>
              <a:path h="10021081" w="27455017">
                <a:moveTo>
                  <a:pt x="0" y="0"/>
                </a:moveTo>
                <a:lnTo>
                  <a:pt x="27455017" y="0"/>
                </a:lnTo>
                <a:lnTo>
                  <a:pt x="27455017" y="10021081"/>
                </a:lnTo>
                <a:lnTo>
                  <a:pt x="0" y="10021081"/>
                </a:lnTo>
                <a:lnTo>
                  <a:pt x="0" y="0"/>
                </a:lnTo>
                <a:close/>
              </a:path>
            </a:pathLst>
          </a:custGeom>
          <a:blipFill>
            <a:blip r:embed="rId2">
              <a:alphaModFix amt="80000"/>
            </a:blip>
            <a:stretch>
              <a:fillRect l="0" t="0" r="0" b="0"/>
            </a:stretch>
          </a:blipFill>
        </p:spPr>
      </p:sp>
      <p:sp>
        <p:nvSpPr>
          <p:cNvPr name="Freeform 6" id="6"/>
          <p:cNvSpPr/>
          <p:nvPr/>
        </p:nvSpPr>
        <p:spPr>
          <a:xfrm flipH="false" flipV="true" rot="-1161320">
            <a:off x="-5537192" y="-4329620"/>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TextBox 7" id="7"/>
          <p:cNvSpPr txBox="true"/>
          <p:nvPr/>
        </p:nvSpPr>
        <p:spPr>
          <a:xfrm rot="0">
            <a:off x="7454531" y="8049377"/>
            <a:ext cx="4060204" cy="380571"/>
          </a:xfrm>
          <a:prstGeom prst="rect">
            <a:avLst/>
          </a:prstGeom>
        </p:spPr>
        <p:txBody>
          <a:bodyPr anchor="t" rtlCol="false" tIns="0" lIns="0" bIns="0" rIns="0">
            <a:spAutoFit/>
          </a:bodyPr>
          <a:lstStyle/>
          <a:p>
            <a:pPr algn="l">
              <a:lnSpc>
                <a:spcPts val="2837"/>
              </a:lnSpc>
            </a:pPr>
            <a:r>
              <a:rPr lang="en-US" sz="2986" i="true">
                <a:solidFill>
                  <a:srgbClr val="FFFFFF"/>
                </a:solidFill>
                <a:latin typeface="DM Sans Italics"/>
                <a:ea typeface="DM Sans Italics"/>
                <a:cs typeface="DM Sans Italics"/>
                <a:sym typeface="DM Sans Italics"/>
              </a:rPr>
              <a:t>DUDDUKUNTA JYOTHI</a:t>
            </a:r>
          </a:p>
        </p:txBody>
      </p:sp>
      <p:sp>
        <p:nvSpPr>
          <p:cNvPr name="TextBox 8" id="8"/>
          <p:cNvSpPr txBox="true"/>
          <p:nvPr/>
        </p:nvSpPr>
        <p:spPr>
          <a:xfrm rot="0">
            <a:off x="4555863" y="4411280"/>
            <a:ext cx="9176274" cy="1100845"/>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Heavy"/>
                <a:ea typeface="Montserrat Heavy"/>
                <a:cs typeface="Montserrat Heavy"/>
                <a:sym typeface="Montserrat Heavy"/>
              </a:rPr>
              <a:t>Thank You!</a:t>
            </a:r>
          </a:p>
        </p:txBody>
      </p:sp>
      <p:sp>
        <p:nvSpPr>
          <p:cNvPr name="TextBox 9" id="9"/>
          <p:cNvSpPr txBox="true"/>
          <p:nvPr/>
        </p:nvSpPr>
        <p:spPr>
          <a:xfrm rot="0">
            <a:off x="5155354" y="5607374"/>
            <a:ext cx="8436920" cy="837359"/>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Thank you for exploring the world of AI with us. For more information, please contact us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2052822" y="3071015"/>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775575" y="2080415"/>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TextBox 6" id="6"/>
          <p:cNvSpPr txBox="true"/>
          <p:nvPr/>
        </p:nvSpPr>
        <p:spPr>
          <a:xfrm rot="0">
            <a:off x="7945523" y="3123240"/>
            <a:ext cx="7366041" cy="1105450"/>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Introduction</a:t>
            </a:r>
          </a:p>
        </p:txBody>
      </p:sp>
      <p:sp>
        <p:nvSpPr>
          <p:cNvPr name="TextBox 7" id="7"/>
          <p:cNvSpPr txBox="true"/>
          <p:nvPr/>
        </p:nvSpPr>
        <p:spPr>
          <a:xfrm rot="0">
            <a:off x="7945523" y="4587246"/>
            <a:ext cx="8533572" cy="29328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Artificial Intelligence (AI) is a branch of computer science focused on creating machines capable of performing tasks that typically require human intelligence. These tasks include learning, reasoning, problem-solving, and understanding natural language. AI is transforming various industries, making processes more efficient and creating new opportunities.</a:t>
            </a:r>
          </a:p>
        </p:txBody>
      </p:sp>
      <p:sp>
        <p:nvSpPr>
          <p:cNvPr name="TextBox 8" id="8"/>
          <p:cNvSpPr txBox="true"/>
          <p:nvPr/>
        </p:nvSpPr>
        <p:spPr>
          <a:xfrm rot="0">
            <a:off x="1300724" y="1599114"/>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a:grpSpLocks noChangeAspect="true"/>
          </p:cNvGrpSpPr>
          <p:nvPr/>
        </p:nvGrpSpPr>
        <p:grpSpPr>
          <a:xfrm rot="0">
            <a:off x="3336709" y="6632298"/>
            <a:ext cx="2797859" cy="2797859"/>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6665" r="223" b="-16666"/>
              </a:stretch>
            </a:blipFill>
          </p:spPr>
        </p:sp>
      </p:grpSp>
      <p:grpSp>
        <p:nvGrpSpPr>
          <p:cNvPr name="Group 8" id="8"/>
          <p:cNvGrpSpPr>
            <a:grpSpLocks noChangeAspect="true"/>
          </p:cNvGrpSpPr>
          <p:nvPr/>
        </p:nvGrpSpPr>
        <p:grpSpPr>
          <a:xfrm rot="0">
            <a:off x="7434481" y="6567993"/>
            <a:ext cx="2797859" cy="2797859"/>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665" t="0" r="-24665" b="0"/>
              </a:stretch>
            </a:blipFill>
          </p:spPr>
        </p:sp>
      </p:grpSp>
      <p:grpSp>
        <p:nvGrpSpPr>
          <p:cNvPr name="Group 12" id="12"/>
          <p:cNvGrpSpPr>
            <a:grpSpLocks noChangeAspect="true"/>
          </p:cNvGrpSpPr>
          <p:nvPr/>
        </p:nvGrpSpPr>
        <p:grpSpPr>
          <a:xfrm rot="0">
            <a:off x="11472645" y="6632298"/>
            <a:ext cx="2797859" cy="2797859"/>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618" t="0" r="-24618" b="0"/>
              </a:stretch>
            </a:blipFill>
          </p:spPr>
        </p:sp>
      </p:grpSp>
      <p:sp>
        <p:nvSpPr>
          <p:cNvPr name="TextBox 16" id="16"/>
          <p:cNvSpPr txBox="true"/>
          <p:nvPr/>
        </p:nvSpPr>
        <p:spPr>
          <a:xfrm rot="0">
            <a:off x="4161325" y="2305301"/>
            <a:ext cx="9965350" cy="1100845"/>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Semi-Bold"/>
                <a:ea typeface="Montserrat Semi-Bold"/>
                <a:cs typeface="Montserrat Semi-Bold"/>
                <a:sym typeface="Montserrat Semi-Bold"/>
              </a:rPr>
              <a:t>Evolution of AI</a:t>
            </a:r>
          </a:p>
        </p:txBody>
      </p:sp>
      <p:sp>
        <p:nvSpPr>
          <p:cNvPr name="TextBox 17" id="17"/>
          <p:cNvSpPr txBox="true"/>
          <p:nvPr/>
        </p:nvSpPr>
        <p:spPr>
          <a:xfrm rot="0">
            <a:off x="3336709" y="4081883"/>
            <a:ext cx="12506077" cy="2094659"/>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The concept of AI dates back to ancient times, but modern AI research began in the mid-20th century. Early milestones include the development of the Turing Test, the creation of the first AI programs in the 1950s, and the advent of machine learning algorithms in the 1980s. AI has since evolved rapidly, driven by advances in computing power and data availability.</a:t>
            </a:r>
          </a:p>
        </p:txBody>
      </p:sp>
      <p:sp>
        <p:nvSpPr>
          <p:cNvPr name="TextBox 18" id="18"/>
          <p:cNvSpPr txBox="true"/>
          <p:nvPr/>
        </p:nvSpPr>
        <p:spPr>
          <a:xfrm rot="0">
            <a:off x="1300724"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3648154" y="3761294"/>
            <a:ext cx="1406485" cy="1406485"/>
          </a:xfrm>
          <a:custGeom>
            <a:avLst/>
            <a:gdLst/>
            <a:ahLst/>
            <a:cxnLst/>
            <a:rect r="r" b="b" t="t" l="l"/>
            <a:pathLst>
              <a:path h="1406485" w="1406485">
                <a:moveTo>
                  <a:pt x="0" y="0"/>
                </a:moveTo>
                <a:lnTo>
                  <a:pt x="1406485" y="0"/>
                </a:lnTo>
                <a:lnTo>
                  <a:pt x="1406485" y="1406485"/>
                </a:lnTo>
                <a:lnTo>
                  <a:pt x="0" y="1406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264204" y="3623400"/>
            <a:ext cx="1563369" cy="1571943"/>
          </a:xfrm>
          <a:custGeom>
            <a:avLst/>
            <a:gdLst/>
            <a:ahLst/>
            <a:cxnLst/>
            <a:rect r="r" b="b" t="t" l="l"/>
            <a:pathLst>
              <a:path h="1571943" w="1563369">
                <a:moveTo>
                  <a:pt x="0" y="0"/>
                </a:moveTo>
                <a:lnTo>
                  <a:pt x="1563368" y="0"/>
                </a:lnTo>
                <a:lnTo>
                  <a:pt x="1563368" y="1571943"/>
                </a:lnTo>
                <a:lnTo>
                  <a:pt x="0" y="1571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181940" y="3761294"/>
            <a:ext cx="1457906" cy="1434049"/>
          </a:xfrm>
          <a:custGeom>
            <a:avLst/>
            <a:gdLst/>
            <a:ahLst/>
            <a:cxnLst/>
            <a:rect r="r" b="b" t="t" l="l"/>
            <a:pathLst>
              <a:path h="1434049" w="1457906">
                <a:moveTo>
                  <a:pt x="0" y="0"/>
                </a:moveTo>
                <a:lnTo>
                  <a:pt x="1457906" y="0"/>
                </a:lnTo>
                <a:lnTo>
                  <a:pt x="1457906" y="1434049"/>
                </a:lnTo>
                <a:lnTo>
                  <a:pt x="0" y="1434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300724"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04</a:t>
            </a:r>
          </a:p>
        </p:txBody>
      </p:sp>
      <p:sp>
        <p:nvSpPr>
          <p:cNvPr name="TextBox 8" id="8"/>
          <p:cNvSpPr txBox="true"/>
          <p:nvPr/>
        </p:nvSpPr>
        <p:spPr>
          <a:xfrm rot="0">
            <a:off x="5953362" y="2490379"/>
            <a:ext cx="6185052" cy="92085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Types of AI</a:t>
            </a:r>
          </a:p>
        </p:txBody>
      </p:sp>
      <p:grpSp>
        <p:nvGrpSpPr>
          <p:cNvPr name="Group 9" id="9"/>
          <p:cNvGrpSpPr/>
          <p:nvPr/>
        </p:nvGrpSpPr>
        <p:grpSpPr>
          <a:xfrm rot="0">
            <a:off x="2990338" y="5271410"/>
            <a:ext cx="2722116" cy="625662"/>
            <a:chOff x="0" y="0"/>
            <a:chExt cx="1768157" cy="406400"/>
          </a:xfrm>
        </p:grpSpPr>
        <p:sp>
          <p:nvSpPr>
            <p:cNvPr name="Freeform 10" id="10"/>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1" id="11"/>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TextBox 12" id="12"/>
          <p:cNvSpPr txBox="true"/>
          <p:nvPr/>
        </p:nvSpPr>
        <p:spPr>
          <a:xfrm rot="0">
            <a:off x="3112372" y="5461825"/>
            <a:ext cx="2478048" cy="291228"/>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NARROW AI</a:t>
            </a:r>
          </a:p>
        </p:txBody>
      </p:sp>
      <p:sp>
        <p:nvSpPr>
          <p:cNvPr name="TextBox 13" id="13"/>
          <p:cNvSpPr txBox="true"/>
          <p:nvPr/>
        </p:nvSpPr>
        <p:spPr>
          <a:xfrm rot="0">
            <a:off x="2941583" y="6116146"/>
            <a:ext cx="2819626" cy="1835821"/>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Designed for specific tasks like facial recognition or voice assistants. It excels at its function but lacks general intelligence.</a:t>
            </a:r>
          </a:p>
        </p:txBody>
      </p:sp>
      <p:grpSp>
        <p:nvGrpSpPr>
          <p:cNvPr name="Group 14" id="14"/>
          <p:cNvGrpSpPr/>
          <p:nvPr/>
        </p:nvGrpSpPr>
        <p:grpSpPr>
          <a:xfrm rot="0">
            <a:off x="7684830" y="5271410"/>
            <a:ext cx="2722116" cy="625662"/>
            <a:chOff x="0" y="0"/>
            <a:chExt cx="1768157" cy="406400"/>
          </a:xfrm>
        </p:grpSpPr>
        <p:sp>
          <p:nvSpPr>
            <p:cNvPr name="Freeform 15" id="15"/>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6" id="16"/>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TextBox 17" id="17"/>
          <p:cNvSpPr txBox="true"/>
          <p:nvPr/>
        </p:nvSpPr>
        <p:spPr>
          <a:xfrm rot="0">
            <a:off x="7806864" y="5461825"/>
            <a:ext cx="2478048" cy="291228"/>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GENERAL AI</a:t>
            </a:r>
          </a:p>
        </p:txBody>
      </p:sp>
      <p:sp>
        <p:nvSpPr>
          <p:cNvPr name="TextBox 18" id="18"/>
          <p:cNvSpPr txBox="true"/>
          <p:nvPr/>
        </p:nvSpPr>
        <p:spPr>
          <a:xfrm rot="0">
            <a:off x="7636075" y="6116146"/>
            <a:ext cx="2819626" cy="1531021"/>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Mimics human intelligence across various activities, learning and applying knowledge in different contexts.</a:t>
            </a:r>
          </a:p>
        </p:txBody>
      </p:sp>
      <p:grpSp>
        <p:nvGrpSpPr>
          <p:cNvPr name="Group 19" id="19"/>
          <p:cNvGrpSpPr/>
          <p:nvPr/>
        </p:nvGrpSpPr>
        <p:grpSpPr>
          <a:xfrm rot="0">
            <a:off x="12008312" y="5271410"/>
            <a:ext cx="4021771" cy="625662"/>
            <a:chOff x="0" y="0"/>
            <a:chExt cx="2612351" cy="406400"/>
          </a:xfrm>
        </p:grpSpPr>
        <p:sp>
          <p:nvSpPr>
            <p:cNvPr name="Freeform 20" id="20"/>
            <p:cNvSpPr/>
            <p:nvPr/>
          </p:nvSpPr>
          <p:spPr>
            <a:xfrm flipH="false" flipV="false" rot="0">
              <a:off x="0" y="0"/>
              <a:ext cx="2612351" cy="406400"/>
            </a:xfrm>
            <a:custGeom>
              <a:avLst/>
              <a:gdLst/>
              <a:ahLst/>
              <a:cxnLst/>
              <a:rect r="r" b="b" t="t" l="l"/>
              <a:pathLst>
                <a:path h="406400" w="2612351">
                  <a:moveTo>
                    <a:pt x="2409151" y="0"/>
                  </a:moveTo>
                  <a:cubicBezTo>
                    <a:pt x="2521375" y="0"/>
                    <a:pt x="2612351" y="90976"/>
                    <a:pt x="2612351" y="203200"/>
                  </a:cubicBezTo>
                  <a:cubicBezTo>
                    <a:pt x="2612351" y="315424"/>
                    <a:pt x="2521375" y="406400"/>
                    <a:pt x="2409151"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21" id="21"/>
            <p:cNvSpPr txBox="true"/>
            <p:nvPr/>
          </p:nvSpPr>
          <p:spPr>
            <a:xfrm>
              <a:off x="0" y="-38100"/>
              <a:ext cx="2612351" cy="444500"/>
            </a:xfrm>
            <a:prstGeom prst="rect">
              <a:avLst/>
            </a:prstGeom>
          </p:spPr>
          <p:txBody>
            <a:bodyPr anchor="ctr" rtlCol="false" tIns="50800" lIns="50800" bIns="50800" rIns="50800"/>
            <a:lstStyle/>
            <a:p>
              <a:pPr algn="ctr">
                <a:lnSpc>
                  <a:spcPts val="2083"/>
                </a:lnSpc>
              </a:pPr>
            </a:p>
          </p:txBody>
        </p:sp>
      </p:grpSp>
      <p:sp>
        <p:nvSpPr>
          <p:cNvPr name="TextBox 22" id="22"/>
          <p:cNvSpPr txBox="true"/>
          <p:nvPr/>
        </p:nvSpPr>
        <p:spPr>
          <a:xfrm rot="0">
            <a:off x="12157464" y="5461825"/>
            <a:ext cx="3684870" cy="291228"/>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SUPERINTELLIGENT AI</a:t>
            </a:r>
          </a:p>
        </p:txBody>
      </p:sp>
      <p:sp>
        <p:nvSpPr>
          <p:cNvPr name="TextBox 23" id="23"/>
          <p:cNvSpPr txBox="true"/>
          <p:nvPr/>
        </p:nvSpPr>
        <p:spPr>
          <a:xfrm rot="0">
            <a:off x="12077809" y="6116146"/>
            <a:ext cx="3666168" cy="1226221"/>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A theoretical AI that surpasses human intelligence in all aspects, with potential for both great benefits and significant risks.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82889">
            <a:off x="-4783694" y="7975014"/>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2177264" y="1507908"/>
            <a:ext cx="4993586" cy="9204767"/>
          </a:xfrm>
          <a:custGeom>
            <a:avLst/>
            <a:gdLst/>
            <a:ahLst/>
            <a:cxnLst/>
            <a:rect r="r" b="b" t="t" l="l"/>
            <a:pathLst>
              <a:path h="9204767" w="4993586">
                <a:moveTo>
                  <a:pt x="0" y="0"/>
                </a:moveTo>
                <a:lnTo>
                  <a:pt x="4993586" y="0"/>
                </a:lnTo>
                <a:lnTo>
                  <a:pt x="4993586" y="9204768"/>
                </a:lnTo>
                <a:lnTo>
                  <a:pt x="0" y="9204768"/>
                </a:lnTo>
                <a:lnTo>
                  <a:pt x="0" y="0"/>
                </a:lnTo>
                <a:close/>
              </a:path>
            </a:pathLst>
          </a:custGeom>
          <a:blipFill>
            <a:blip r:embed="rId3"/>
            <a:stretch>
              <a:fillRect l="0" t="0" r="0" b="0"/>
            </a:stretch>
          </a:blipFill>
        </p:spPr>
      </p:sp>
      <p:sp>
        <p:nvSpPr>
          <p:cNvPr name="TextBox 5" id="5"/>
          <p:cNvSpPr txBox="true"/>
          <p:nvPr/>
        </p:nvSpPr>
        <p:spPr>
          <a:xfrm rot="0">
            <a:off x="1300724"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05</a:t>
            </a:r>
          </a:p>
        </p:txBody>
      </p:sp>
      <p:sp>
        <p:nvSpPr>
          <p:cNvPr name="TextBox 6" id="6"/>
          <p:cNvSpPr txBox="true"/>
          <p:nvPr/>
        </p:nvSpPr>
        <p:spPr>
          <a:xfrm rot="0">
            <a:off x="7965146" y="2241112"/>
            <a:ext cx="6453188" cy="2129545"/>
          </a:xfrm>
          <a:prstGeom prst="rect">
            <a:avLst/>
          </a:prstGeom>
        </p:spPr>
        <p:txBody>
          <a:bodyPr anchor="t" rtlCol="false" tIns="0" lIns="0" bIns="0" rIns="0">
            <a:spAutoFit/>
          </a:bodyPr>
          <a:lstStyle/>
          <a:p>
            <a:pPr algn="l">
              <a:lnSpc>
                <a:spcPts val="8143"/>
              </a:lnSpc>
            </a:pPr>
            <a:r>
              <a:rPr lang="en-US" sz="8572" b="true">
                <a:solidFill>
                  <a:srgbClr val="36E9FD"/>
                </a:solidFill>
                <a:latin typeface="Montserrat Semi-Bold"/>
                <a:ea typeface="Montserrat Semi-Bold"/>
                <a:cs typeface="Montserrat Semi-Bold"/>
                <a:sym typeface="Montserrat Semi-Bold"/>
              </a:rPr>
              <a:t>Machine Learning</a:t>
            </a:r>
          </a:p>
        </p:txBody>
      </p:sp>
      <p:sp>
        <p:nvSpPr>
          <p:cNvPr name="TextBox 7" id="7"/>
          <p:cNvSpPr txBox="true"/>
          <p:nvPr/>
        </p:nvSpPr>
        <p:spPr>
          <a:xfrm rot="0">
            <a:off x="7945523" y="4587246"/>
            <a:ext cx="8533572" cy="29328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Machine learning is a subset of AI that enables systems to learn from data and improve over time without being explicitly programmed. It involves various techniques, such as supervised learning, unsupervised learning, and reinforcement learning. Machine learning is widely used in applications like recommendation systems, image recognition, and natural language processin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6104928"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06</a:t>
            </a:r>
          </a:p>
        </p:txBody>
      </p:sp>
      <p:sp>
        <p:nvSpPr>
          <p:cNvPr name="TextBox 5" id="5"/>
          <p:cNvSpPr txBox="true"/>
          <p:nvPr/>
        </p:nvSpPr>
        <p:spPr>
          <a:xfrm rot="0">
            <a:off x="2346705" y="3123240"/>
            <a:ext cx="9176274" cy="1105450"/>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Deep Learning</a:t>
            </a:r>
          </a:p>
        </p:txBody>
      </p:sp>
      <p:sp>
        <p:nvSpPr>
          <p:cNvPr name="TextBox 6" id="6"/>
          <p:cNvSpPr txBox="true"/>
          <p:nvPr/>
        </p:nvSpPr>
        <p:spPr>
          <a:xfrm rot="0">
            <a:off x="2346705" y="4587246"/>
            <a:ext cx="8533572" cy="29328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Deep learning, a subset of machine learning, utilizes neural networks with multiple layers to analyze complex data patterns. This approach has led to breakthroughs in image and speech recognition, autonomous driving, and more. Deep learning models, such as convolutional neural networks (CNNs) and recurrent neural networks (RNNs), have significantly enhanced AI capabilities.</a:t>
            </a:r>
          </a:p>
        </p:txBody>
      </p:sp>
      <p:grpSp>
        <p:nvGrpSpPr>
          <p:cNvPr name="Group 7" id="7"/>
          <p:cNvGrpSpPr>
            <a:grpSpLocks noChangeAspect="true"/>
          </p:cNvGrpSpPr>
          <p:nvPr/>
        </p:nvGrpSpPr>
        <p:grpSpPr>
          <a:xfrm rot="0">
            <a:off x="11397663" y="2447052"/>
            <a:ext cx="5985108" cy="5985108"/>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25187" r="223" b="-25187"/>
              </a:stretch>
            </a:blipFill>
          </p:spPr>
        </p:sp>
      </p:grpSp>
      <p:sp>
        <p:nvSpPr>
          <p:cNvPr name="Freeform 11" id="11"/>
          <p:cNvSpPr/>
          <p:nvPr/>
        </p:nvSpPr>
        <p:spPr>
          <a:xfrm flipH="false" flipV="false" rot="0">
            <a:off x="15692956" y="6582619"/>
            <a:ext cx="1785236" cy="1785236"/>
          </a:xfrm>
          <a:custGeom>
            <a:avLst/>
            <a:gdLst/>
            <a:ahLst/>
            <a:cxnLst/>
            <a:rect r="r" b="b" t="t" l="l"/>
            <a:pathLst>
              <a:path h="1785236" w="1785236">
                <a:moveTo>
                  <a:pt x="0" y="0"/>
                </a:moveTo>
                <a:lnTo>
                  <a:pt x="1785235" y="0"/>
                </a:lnTo>
                <a:lnTo>
                  <a:pt x="1785235" y="1785235"/>
                </a:lnTo>
                <a:lnTo>
                  <a:pt x="0" y="1785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42831">
            <a:off x="-183072" y="9034920"/>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438710">
            <a:off x="-4529841" y="-5573153"/>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4" id="4"/>
          <p:cNvSpPr/>
          <p:nvPr/>
        </p:nvSpPr>
        <p:spPr>
          <a:xfrm flipH="false" flipV="false" rot="0">
            <a:off x="-5308566" y="205740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3">
              <a:alphaModFix amt="18999"/>
            </a:blip>
            <a:stretch>
              <a:fillRect l="0" t="0" r="0" b="0"/>
            </a:stretch>
          </a:blipFill>
        </p:spPr>
      </p:sp>
      <p:sp>
        <p:nvSpPr>
          <p:cNvPr name="TextBox 5" id="5"/>
          <p:cNvSpPr txBox="true"/>
          <p:nvPr/>
        </p:nvSpPr>
        <p:spPr>
          <a:xfrm rot="0">
            <a:off x="3963450" y="2806763"/>
            <a:ext cx="9965350" cy="2129545"/>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Semi-Bold"/>
                <a:ea typeface="Montserrat Semi-Bold"/>
                <a:cs typeface="Montserrat Semi-Bold"/>
                <a:sym typeface="Montserrat Semi-Bold"/>
              </a:rPr>
              <a:t>Understanding Language</a:t>
            </a:r>
          </a:p>
        </p:txBody>
      </p:sp>
      <p:sp>
        <p:nvSpPr>
          <p:cNvPr name="TextBox 6" id="6"/>
          <p:cNvSpPr txBox="true"/>
          <p:nvPr/>
        </p:nvSpPr>
        <p:spPr>
          <a:xfrm rot="0">
            <a:off x="3963450" y="5434995"/>
            <a:ext cx="9705631" cy="2932859"/>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Natural Language Processing (NLP) is a field of AI that focuses on the interaction between computers and humans through natural language. NLP enables machines to understand, interpret, and respond to human language in a meaningful way. Applications of NLP include chatbots, language translation, sentiment analysis, and voice-activated assistants.</a:t>
            </a:r>
          </a:p>
          <a:p>
            <a:pPr algn="ctr">
              <a:lnSpc>
                <a:spcPts val="3319"/>
              </a:lnSpc>
            </a:pPr>
          </a:p>
        </p:txBody>
      </p:sp>
      <p:sp>
        <p:nvSpPr>
          <p:cNvPr name="Freeform 7" id="7"/>
          <p:cNvSpPr/>
          <p:nvPr/>
        </p:nvSpPr>
        <p:spPr>
          <a:xfrm flipH="false" flipV="false" rot="0">
            <a:off x="13054474" y="220980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3">
              <a:alphaModFix amt="18999"/>
            </a:blip>
            <a:stretch>
              <a:fillRect l="0" t="0" r="0" b="0"/>
            </a:stretch>
          </a:blipFill>
        </p:spPr>
      </p:sp>
      <p:sp>
        <p:nvSpPr>
          <p:cNvPr name="TextBox 8" id="8"/>
          <p:cNvSpPr txBox="true"/>
          <p:nvPr/>
        </p:nvSpPr>
        <p:spPr>
          <a:xfrm rot="0">
            <a:off x="1300724"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572293">
            <a:off x="8617506" y="-313111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3" id="3"/>
          <p:cNvSpPr/>
          <p:nvPr/>
        </p:nvSpPr>
        <p:spPr>
          <a:xfrm flipH="false" flipV="false" rot="0">
            <a:off x="-601138" y="8519516"/>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TextBox 4" id="4"/>
          <p:cNvSpPr txBox="true"/>
          <p:nvPr/>
        </p:nvSpPr>
        <p:spPr>
          <a:xfrm rot="0">
            <a:off x="2176512" y="2895746"/>
            <a:ext cx="9176274" cy="1105450"/>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Responsible AI</a:t>
            </a:r>
          </a:p>
        </p:txBody>
      </p:sp>
      <p:sp>
        <p:nvSpPr>
          <p:cNvPr name="TextBox 5" id="5"/>
          <p:cNvSpPr txBox="true"/>
          <p:nvPr/>
        </p:nvSpPr>
        <p:spPr>
          <a:xfrm rot="0">
            <a:off x="2176512" y="4315520"/>
            <a:ext cx="6986171" cy="37710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The rise of AI brings significant ethical considerations. Issues such as bias in AI algorithms, privacy concerns, and the impact on employment must be addressed. Ensuring responsible AI development involves creating transparent, fair, and accountable systems. Ethical guidelines and regulations are crucial to mitigate potential negative impacts and ensure AI benefits all of society.</a:t>
            </a:r>
          </a:p>
        </p:txBody>
      </p:sp>
      <p:sp>
        <p:nvSpPr>
          <p:cNvPr name="TextBox 6" id="6"/>
          <p:cNvSpPr txBox="true"/>
          <p:nvPr/>
        </p:nvSpPr>
        <p:spPr>
          <a:xfrm rot="0">
            <a:off x="16104928" y="1599114"/>
            <a:ext cx="70568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true" rot="1572293">
            <a:off x="8617506" y="-313111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TextBox 3" id="3"/>
          <p:cNvSpPr txBox="true"/>
          <p:nvPr/>
        </p:nvSpPr>
        <p:spPr>
          <a:xfrm rot="0">
            <a:off x="1639445" y="2603135"/>
            <a:ext cx="9713341" cy="3359897"/>
          </a:xfrm>
          <a:prstGeom prst="rect">
            <a:avLst/>
          </a:prstGeom>
        </p:spPr>
        <p:txBody>
          <a:bodyPr anchor="t" rtlCol="false" tIns="0" lIns="0" bIns="0" rIns="0">
            <a:spAutoFit/>
          </a:bodyPr>
          <a:lstStyle/>
          <a:p>
            <a:pPr algn="l">
              <a:lnSpc>
                <a:spcPts val="8620"/>
              </a:lnSpc>
            </a:pPr>
            <a:r>
              <a:rPr lang="en-US" sz="9073" b="true">
                <a:solidFill>
                  <a:srgbClr val="FFFFFF"/>
                </a:solidFill>
                <a:latin typeface="Montserrat Semi-Bold"/>
                <a:ea typeface="Montserrat Semi-Bold"/>
                <a:cs typeface="Montserrat Semi-Bold"/>
                <a:sym typeface="Montserrat Semi-Bold"/>
              </a:rPr>
              <a:t>Irresponsible AI</a:t>
            </a:r>
          </a:p>
          <a:p>
            <a:pPr algn="l">
              <a:lnSpc>
                <a:spcPts val="8620"/>
              </a:lnSpc>
            </a:pPr>
          </a:p>
          <a:p>
            <a:pPr algn="l">
              <a:lnSpc>
                <a:spcPts val="8620"/>
              </a:lnSpc>
            </a:pPr>
          </a:p>
        </p:txBody>
      </p:sp>
      <p:sp>
        <p:nvSpPr>
          <p:cNvPr name="TextBox 4" id="4"/>
          <p:cNvSpPr txBox="true"/>
          <p:nvPr/>
        </p:nvSpPr>
        <p:spPr>
          <a:xfrm rot="0">
            <a:off x="2176512" y="4315520"/>
            <a:ext cx="6986171" cy="419015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The misuse of AI technology presents significant risks. Unchecked AI systems can perpetuate biases, making unfair decisions that disproportionately affect marginalized groups. Privacy violations are a major concern, as AI often collects and analyzes vast amounts of personal data without adequate safeguards. Furthermore, irresponsible AI deployment can disrupt labor markets and cause economic inequality.</a:t>
            </a:r>
          </a:p>
        </p:txBody>
      </p:sp>
      <p:sp>
        <p:nvSpPr>
          <p:cNvPr name="TextBox 5" id="5"/>
          <p:cNvSpPr txBox="true"/>
          <p:nvPr/>
        </p:nvSpPr>
        <p:spPr>
          <a:xfrm rot="0">
            <a:off x="16104928" y="1599114"/>
            <a:ext cx="70568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DAGZQx7GeyM</dc:identifier>
  <dcterms:modified xsi:type="dcterms:W3CDTF">2011-08-01T06:04:30Z</dcterms:modified>
  <cp:revision>1</cp:revision>
  <dc:title>Blue Purple Gradient Tech Futuristic Artificial Intelligence Presentation</dc:title>
</cp:coreProperties>
</file>